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9" r:id="rId4"/>
    <p:sldId id="260" r:id="rId5"/>
    <p:sldId id="257" r:id="rId6"/>
    <p:sldId id="262" r:id="rId7"/>
    <p:sldId id="261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877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60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25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536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148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719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827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24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64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0342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119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94B8BDC-9613-4A01-97CC-1DD9FCF5083C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85F60C-6CD0-4FC5-81E9-0AD003F413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94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6FB5-EEC8-F1D1-BB03-C138FF49A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latin typeface="Colonna MT" panose="04020805060202030203" pitchFamily="82" charset="0"/>
              </a:rPr>
              <a:t>Ethno-</a:t>
            </a:r>
            <a:r>
              <a:rPr lang="en-US" sz="5400" dirty="0" err="1">
                <a:latin typeface="Colonna MT" panose="04020805060202030203" pitchFamily="82" charset="0"/>
              </a:rPr>
              <a:t>Graphy</a:t>
            </a:r>
            <a:endParaRPr lang="en-IN" sz="5400" dirty="0">
              <a:latin typeface="Colonna MT" panose="04020805060202030203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AD89B-8CE1-F9E9-1A48-4774D92CC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6" y="4201361"/>
            <a:ext cx="9070848" cy="45720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 Transdisciplinary Approach on the Adi Ganga</a:t>
            </a:r>
            <a:endParaRPr lang="en-IN" sz="2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14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24F23C-8228-624F-2610-55D65CC3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0" y="339653"/>
            <a:ext cx="8644836" cy="617869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ABD7A-C318-0493-4F3E-4D6AF8ECC7D0}"/>
              </a:ext>
            </a:extLst>
          </p:cNvPr>
          <p:cNvSpPr txBox="1"/>
          <p:nvPr/>
        </p:nvSpPr>
        <p:spPr>
          <a:xfrm>
            <a:off x="9020710" y="2075379"/>
            <a:ext cx="2931810" cy="34623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Kalighat-Adi Ganga on paper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culturalscape</a:t>
            </a:r>
            <a:r>
              <a:rPr lang="en-US" dirty="0"/>
              <a:t> on shorelines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Livelihood on the banks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Evolving urbanity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Sacred-Sin duality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600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5687F4-4FD0-3CB0-33D5-69F1E34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74" y="487682"/>
            <a:ext cx="7836774" cy="588263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C92CE4-E845-677C-AE8D-4985EEE0F1B6}"/>
              </a:ext>
            </a:extLst>
          </p:cNvPr>
          <p:cNvSpPr txBox="1"/>
          <p:nvPr/>
        </p:nvSpPr>
        <p:spPr>
          <a:xfrm>
            <a:off x="8722760" y="2003461"/>
            <a:ext cx="2897312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Metroscape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Pillared hydroscape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demography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Pollution-maintenance narratives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395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71857E-72A8-1A15-C5BF-758FE49D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20" y="348962"/>
            <a:ext cx="8668215" cy="6160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C22BA4-F514-B80A-30FB-901A8A418001}"/>
              </a:ext>
            </a:extLst>
          </p:cNvPr>
          <p:cNvSpPr txBox="1"/>
          <p:nvPr/>
        </p:nvSpPr>
        <p:spPr>
          <a:xfrm>
            <a:off x="9133726" y="1890445"/>
            <a:ext cx="2486346" cy="36933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Whose River?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Human-non human voices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Integration of ecological-social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for multistakeholder understanding and collaboration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0679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50CEDF-8AC8-AAE6-3E38-689C0AAC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14" y="456576"/>
            <a:ext cx="9606337" cy="4002201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C91F8B7-4A99-9EF2-9A80-13198091DB4D}"/>
              </a:ext>
            </a:extLst>
          </p:cNvPr>
          <p:cNvCxnSpPr>
            <a:cxnSpLocks/>
          </p:cNvCxnSpPr>
          <p:nvPr/>
        </p:nvCxnSpPr>
        <p:spPr>
          <a:xfrm>
            <a:off x="3055599" y="5535064"/>
            <a:ext cx="1086081" cy="164050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A6C3E050-94EE-0989-F7C6-0E3F1F62BD41}"/>
              </a:ext>
            </a:extLst>
          </p:cNvPr>
          <p:cNvCxnSpPr>
            <a:cxnSpLocks/>
          </p:cNvCxnSpPr>
          <p:nvPr/>
        </p:nvCxnSpPr>
        <p:spPr>
          <a:xfrm>
            <a:off x="4163516" y="5692141"/>
            <a:ext cx="2190890" cy="365130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114AC294-8BC5-F787-4E34-58F4AD80F923}"/>
              </a:ext>
            </a:extLst>
          </p:cNvPr>
          <p:cNvCxnSpPr>
            <a:cxnSpLocks/>
          </p:cNvCxnSpPr>
          <p:nvPr/>
        </p:nvCxnSpPr>
        <p:spPr>
          <a:xfrm flipV="1">
            <a:off x="6354406" y="5535064"/>
            <a:ext cx="2190890" cy="522207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D090877-97CC-04DA-1F97-D77467CF3776}"/>
              </a:ext>
            </a:extLst>
          </p:cNvPr>
          <p:cNvCxnSpPr>
            <a:cxnSpLocks/>
          </p:cNvCxnSpPr>
          <p:nvPr/>
        </p:nvCxnSpPr>
        <p:spPr>
          <a:xfrm flipV="1">
            <a:off x="8545296" y="5307156"/>
            <a:ext cx="1225885" cy="227908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A63024F-574E-8926-AFEF-BC8AA70EDF9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94433" y="4956198"/>
            <a:ext cx="844782" cy="584456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FBD13E-784E-4579-7BB0-13222AD735CA}"/>
              </a:ext>
            </a:extLst>
          </p:cNvPr>
          <p:cNvSpPr txBox="1"/>
          <p:nvPr/>
        </p:nvSpPr>
        <p:spPr>
          <a:xfrm>
            <a:off x="3028308" y="4410273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  <a:latin typeface="Bell MT" panose="02020503060305020303" pitchFamily="18" charset="0"/>
              </a:rPr>
              <a:t>The River Adi Ganga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BBCC65-49AE-7053-2510-158CD1C1A856}"/>
              </a:ext>
            </a:extLst>
          </p:cNvPr>
          <p:cNvSpPr txBox="1"/>
          <p:nvPr/>
        </p:nvSpPr>
        <p:spPr>
          <a:xfrm>
            <a:off x="3274981" y="4985574"/>
            <a:ext cx="866699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History</a:t>
            </a:r>
            <a:endParaRPr lang="en-IN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67FEA7-DCA5-03CE-7343-E32EC676083C}"/>
              </a:ext>
            </a:extLst>
          </p:cNvPr>
          <p:cNvSpPr txBox="1"/>
          <p:nvPr/>
        </p:nvSpPr>
        <p:spPr>
          <a:xfrm>
            <a:off x="3489507" y="5903382"/>
            <a:ext cx="1304345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Cartography</a:t>
            </a:r>
            <a:endParaRPr lang="en-IN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0B188-0CD3-E9D9-55FE-3B2CC8EC375D}"/>
              </a:ext>
            </a:extLst>
          </p:cNvPr>
          <p:cNvSpPr txBox="1"/>
          <p:nvPr/>
        </p:nvSpPr>
        <p:spPr>
          <a:xfrm>
            <a:off x="5595508" y="5553641"/>
            <a:ext cx="1304344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Socioculture</a:t>
            </a:r>
            <a:endParaRPr lang="en-I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5B552-C1B0-FCC0-8288-681C1F1845B7}"/>
              </a:ext>
            </a:extLst>
          </p:cNvPr>
          <p:cNvSpPr txBox="1"/>
          <p:nvPr/>
        </p:nvSpPr>
        <p:spPr>
          <a:xfrm>
            <a:off x="8426132" y="4859279"/>
            <a:ext cx="989949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Ecology</a:t>
            </a:r>
            <a:endParaRPr lang="en-I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ED762C-8BAD-000E-D419-E01BE4516B9B}"/>
              </a:ext>
            </a:extLst>
          </p:cNvPr>
          <p:cNvSpPr txBox="1"/>
          <p:nvPr/>
        </p:nvSpPr>
        <p:spPr>
          <a:xfrm>
            <a:off x="7658750" y="5873956"/>
            <a:ext cx="1688081" cy="307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Geomorphology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6622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27DC0-E017-AB88-E6D9-DEC3A0577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5" y="3725629"/>
            <a:ext cx="4952144" cy="260482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81D335-605B-B1B9-FE25-972CACBBD59C}"/>
              </a:ext>
            </a:extLst>
          </p:cNvPr>
          <p:cNvSpPr txBox="1"/>
          <p:nvPr/>
        </p:nvSpPr>
        <p:spPr>
          <a:xfrm>
            <a:off x="5753528" y="3983752"/>
            <a:ext cx="327403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Light SemiCondensed" panose="020B0502040204020203" pitchFamily="34" charset="0"/>
              </a:rPr>
              <a:t>River Adi Ganga, a distributary of River Hooghly, had been an important channel of Bengal Delta since the pre-colonial era, as a significant religious stream and also a major transportation 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 Ligh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Bahnschrift Light Semi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Bahnschrift Light SemiCondensed" panose="020B0502040204020203" pitchFamily="34" charset="0"/>
            </a:endParaRPr>
          </a:p>
        </p:txBody>
      </p:sp>
      <p:pic>
        <p:nvPicPr>
          <p:cNvPr id="8" name="Picture 7" descr="Image result for manasa mangal kavya, chand sadagar">
            <a:extLst>
              <a:ext uri="{FF2B5EF4-FFF2-40B4-BE49-F238E27FC236}">
                <a16:creationId xmlns:a16="http://schemas.microsoft.com/office/drawing/2014/main" id="{492D325E-85EA-BEE9-BE9A-1B4F41C9E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561" y="848167"/>
            <a:ext cx="2606414" cy="5398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chaitanya bhagavat">
            <a:extLst>
              <a:ext uri="{FF2B5EF4-FFF2-40B4-BE49-F238E27FC236}">
                <a16:creationId xmlns:a16="http://schemas.microsoft.com/office/drawing/2014/main" id="{65047285-89EA-AE64-1097-A46C344A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6" b="6747"/>
          <a:stretch>
            <a:fillRect/>
          </a:stretch>
        </p:blipFill>
        <p:spPr bwMode="auto">
          <a:xfrm>
            <a:off x="6115430" y="848167"/>
            <a:ext cx="2721465" cy="2580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525EE7-19ED-DD8E-A026-9845EF626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16" y="848168"/>
            <a:ext cx="5520648" cy="25808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BBF9AE-4CBA-39A9-B5F5-CBFC5C13D1EA}"/>
              </a:ext>
            </a:extLst>
          </p:cNvPr>
          <p:cNvSpPr txBox="1"/>
          <p:nvPr/>
        </p:nvSpPr>
        <p:spPr>
          <a:xfrm>
            <a:off x="3275743" y="330521"/>
            <a:ext cx="564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Historical Assemblages on the River Adi Ganga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503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647DB-EA55-1DA9-1B2B-FA06985AC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96" y="715822"/>
            <a:ext cx="5134602" cy="290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3299C-5E68-5480-11BB-86016F217E6C}"/>
              </a:ext>
            </a:extLst>
          </p:cNvPr>
          <p:cNvSpPr txBox="1"/>
          <p:nvPr/>
        </p:nvSpPr>
        <p:spPr>
          <a:xfrm>
            <a:off x="5324489" y="5541434"/>
            <a:ext cx="65773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Light SemiCondensed" panose="020B0502040204020203" pitchFamily="34" charset="0"/>
              </a:rPr>
              <a:t>The advent of the British colonial rule and hydrology in the region saw the river’s transformation into a trade route and a drainage-sewerage channel with the rapid growth of Calcutta into a metropolis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202BA2-B555-DCEE-0C16-1D749F0D7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t="7491" r="12571" b="51161"/>
          <a:stretch/>
        </p:blipFill>
        <p:spPr>
          <a:xfrm>
            <a:off x="6328881" y="874017"/>
            <a:ext cx="5572966" cy="4284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ACC3A-17C6-0DE4-A32F-52C12A3A6E40}"/>
              </a:ext>
            </a:extLst>
          </p:cNvPr>
          <p:cNvSpPr txBox="1"/>
          <p:nvPr/>
        </p:nvSpPr>
        <p:spPr>
          <a:xfrm>
            <a:off x="9081302" y="5042202"/>
            <a:ext cx="390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Drainage Systems of Kolkata</a:t>
            </a:r>
            <a:endParaRPr lang="en-I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53A552-2C41-2A02-2A44-7B56EC5F0780}"/>
              </a:ext>
            </a:extLst>
          </p:cNvPr>
          <p:cNvSpPr txBox="1"/>
          <p:nvPr/>
        </p:nvSpPr>
        <p:spPr>
          <a:xfrm>
            <a:off x="4011821" y="210649"/>
            <a:ext cx="416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Adi Ganga to Tolly’s Nullah</a:t>
            </a:r>
            <a:endParaRPr lang="en-IN" dirty="0"/>
          </a:p>
        </p:txBody>
      </p:sp>
      <p:pic>
        <p:nvPicPr>
          <p:cNvPr id="13" name="Picture 12" descr="C:\Users\user\Downloads\IMG-20181127-WA0000.jpg">
            <a:extLst>
              <a:ext uri="{FF2B5EF4-FFF2-40B4-BE49-F238E27FC236}">
                <a16:creationId xmlns:a16="http://schemas.microsoft.com/office/drawing/2014/main" id="{C4F2CE08-8217-6D5C-F6F7-F8EAF56C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72" y="3773534"/>
            <a:ext cx="3558331" cy="276998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5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061BE6-AAFC-1AFE-4887-32079CA9BD80}"/>
              </a:ext>
            </a:extLst>
          </p:cNvPr>
          <p:cNvSpPr txBox="1"/>
          <p:nvPr/>
        </p:nvSpPr>
        <p:spPr>
          <a:xfrm>
            <a:off x="8059220" y="804265"/>
            <a:ext cx="38964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hnschrift Light SemiCondensed" panose="020B0502040204020203" pitchFamily="34" charset="0"/>
              </a:rPr>
              <a:t>Post-independence, the river struggled with</a:t>
            </a:r>
          </a:p>
          <a:p>
            <a:r>
              <a:rPr lang="en-US" sz="1800" dirty="0">
                <a:latin typeface="Bahnschrift Light SemiCondensed" panose="020B0502040204020203" pitchFamily="34" charset="0"/>
              </a:rPr>
              <a:t>the legacy of dated hydraulic mechanisms,</a:t>
            </a:r>
            <a:endParaRPr lang="en-US" dirty="0">
              <a:latin typeface="Bahnschrift Light SemiCondensed" panose="020B0502040204020203" pitchFamily="34" charset="0"/>
            </a:endParaRPr>
          </a:p>
          <a:p>
            <a:r>
              <a:rPr lang="en-US" sz="1800" dirty="0">
                <a:latin typeface="Bahnschrift Light SemiCondensed" panose="020B0502040204020203" pitchFamily="34" charset="0"/>
              </a:rPr>
              <a:t>increasing untreated garbage accumulation on the banks,  rising siltation</a:t>
            </a:r>
            <a:r>
              <a:rPr lang="en-US" dirty="0">
                <a:latin typeface="Bahnschrift Light SemiCondensed" panose="020B0502040204020203" pitchFamily="34" charset="0"/>
              </a:rPr>
              <a:t> and </a:t>
            </a:r>
            <a:r>
              <a:rPr lang="en-US" sz="1800" dirty="0">
                <a:latin typeface="Bahnschrift Light SemiCondensed" panose="020B0502040204020203" pitchFamily="34" charset="0"/>
              </a:rPr>
              <a:t>unchecked encroachment</a:t>
            </a:r>
          </a:p>
          <a:p>
            <a:endParaRPr lang="en-US" sz="1800" dirty="0">
              <a:latin typeface="Bahnschrift Light SemiCondensed" panose="020B0502040204020203" pitchFamily="34" charset="0"/>
            </a:endParaRPr>
          </a:p>
          <a:p>
            <a:r>
              <a:rPr lang="en-US" dirty="0">
                <a:latin typeface="Bahnschrift Light SemiCondensed" panose="020B0502040204020203" pitchFamily="34" charset="0"/>
              </a:rPr>
              <a:t>S</a:t>
            </a:r>
            <a:r>
              <a:rPr lang="en-US" sz="1800" dirty="0">
                <a:latin typeface="Bahnschrift Light SemiCondensed" panose="020B0502040204020203" pitchFamily="34" charset="0"/>
              </a:rPr>
              <a:t>ince the 1980’s, there was a rise in environmentalism surrounding the river between two sections- the ones who considered encroachers as the culprits and the others who believed that the encroachers had equal agency in river rejuvenation</a:t>
            </a:r>
          </a:p>
          <a:p>
            <a:endParaRPr lang="en-US" sz="1800" dirty="0">
              <a:latin typeface="Bahnschrift Light SemiCondensed" panose="020B0502040204020203" pitchFamily="34" charset="0"/>
            </a:endParaRPr>
          </a:p>
          <a:p>
            <a:r>
              <a:rPr lang="en-US" dirty="0">
                <a:latin typeface="Bahnschrift Light SemiCondensed" panose="020B0502040204020203" pitchFamily="34" charset="0"/>
              </a:rPr>
              <a:t>Against all the debates on river conservation, state sanctioned t</a:t>
            </a:r>
            <a:r>
              <a:rPr lang="en-US" sz="1800" dirty="0">
                <a:latin typeface="Bahnschrift Light SemiCondensed" panose="020B0502040204020203" pitchFamily="34" charset="0"/>
              </a:rPr>
              <a:t>he construction of the metro railway on a section of </a:t>
            </a:r>
            <a:r>
              <a:rPr lang="en-US" dirty="0">
                <a:latin typeface="Bahnschrift Light SemiCondensed" panose="020B0502040204020203" pitchFamily="34" charset="0"/>
              </a:rPr>
              <a:t>Adi Ganga’s</a:t>
            </a:r>
            <a:r>
              <a:rPr lang="en-US" sz="1800" dirty="0">
                <a:latin typeface="Bahnschrift Light SemiCondensed" panose="020B0502040204020203" pitchFamily="34" charset="0"/>
              </a:rPr>
              <a:t> stretch, which </a:t>
            </a:r>
            <a:r>
              <a:rPr lang="en-US" dirty="0">
                <a:latin typeface="Bahnschrift Light SemiCondensed" panose="020B0502040204020203" pitchFamily="34" charset="0"/>
              </a:rPr>
              <a:t>was considered the final nail in her coffin</a:t>
            </a:r>
            <a:endParaRPr lang="en-US" sz="1800" dirty="0">
              <a:latin typeface="Bahnschrift Light Semi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C19F8-4836-D4E8-385A-7D7B9FA4E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8" t="32418" r="26880" b="27186"/>
          <a:stretch/>
        </p:blipFill>
        <p:spPr>
          <a:xfrm>
            <a:off x="603045" y="3527301"/>
            <a:ext cx="6475850" cy="3026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790A1-79EE-9343-E9E0-D6F7B16E6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0" t="39873" r="18090" b="24895"/>
          <a:stretch/>
        </p:blipFill>
        <p:spPr>
          <a:xfrm>
            <a:off x="339047" y="303723"/>
            <a:ext cx="7426843" cy="286802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B320F-A567-4A4D-EF75-D353D6CE2EC4}"/>
              </a:ext>
            </a:extLst>
          </p:cNvPr>
          <p:cNvSpPr txBox="1"/>
          <p:nvPr/>
        </p:nvSpPr>
        <p:spPr>
          <a:xfrm>
            <a:off x="9287839" y="144425"/>
            <a:ext cx="3154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Post Colonial Identity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98854-9FE4-DF41-0AB9-93F8D3F2F990}"/>
              </a:ext>
            </a:extLst>
          </p:cNvPr>
          <p:cNvSpPr txBox="1"/>
          <p:nvPr/>
        </p:nvSpPr>
        <p:spPr>
          <a:xfrm>
            <a:off x="2911441" y="6573787"/>
            <a:ext cx="1650286" cy="284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‘Metro’politan River</a:t>
            </a:r>
            <a:endParaRPr lang="en-I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7C41C-A95A-E741-8CA6-60FF8787DA3C}"/>
              </a:ext>
            </a:extLst>
          </p:cNvPr>
          <p:cNvSpPr txBox="1"/>
          <p:nvPr/>
        </p:nvSpPr>
        <p:spPr>
          <a:xfrm>
            <a:off x="897705" y="3017854"/>
            <a:ext cx="264687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Rebati Ranjan Bhattacharya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65AB32-45A5-21D5-B999-54C750710EF7}"/>
              </a:ext>
            </a:extLst>
          </p:cNvPr>
          <p:cNvSpPr txBox="1"/>
          <p:nvPr/>
        </p:nvSpPr>
        <p:spPr>
          <a:xfrm>
            <a:off x="4742040" y="3008995"/>
            <a:ext cx="241444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 A squatter on Tolly Nullah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87067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479E1-C37E-1254-ECFB-3409F3BBB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8" t="29813" r="20365" b="34339"/>
          <a:stretch/>
        </p:blipFill>
        <p:spPr>
          <a:xfrm>
            <a:off x="331158" y="259888"/>
            <a:ext cx="6369380" cy="238055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6CDC70-E942-5B31-FB6A-F050D2A68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249262"/>
              </p:ext>
            </p:extLst>
          </p:nvPr>
        </p:nvGraphicFramePr>
        <p:xfrm>
          <a:off x="4382505" y="2640440"/>
          <a:ext cx="7605773" cy="4149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993">
                  <a:extLst>
                    <a:ext uri="{9D8B030D-6E8A-4147-A177-3AD203B41FA5}">
                      <a16:colId xmlns:a16="http://schemas.microsoft.com/office/drawing/2014/main" val="3662746934"/>
                    </a:ext>
                  </a:extLst>
                </a:gridCol>
                <a:gridCol w="1030025">
                  <a:extLst>
                    <a:ext uri="{9D8B030D-6E8A-4147-A177-3AD203B41FA5}">
                      <a16:colId xmlns:a16="http://schemas.microsoft.com/office/drawing/2014/main" val="1448190350"/>
                    </a:ext>
                  </a:extLst>
                </a:gridCol>
                <a:gridCol w="5421755">
                  <a:extLst>
                    <a:ext uri="{9D8B030D-6E8A-4147-A177-3AD203B41FA5}">
                      <a16:colId xmlns:a16="http://schemas.microsoft.com/office/drawing/2014/main" val="2424537216"/>
                    </a:ext>
                  </a:extLst>
                </a:gridCol>
              </a:tblGrid>
              <a:tr h="27923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Stakeholders</a:t>
                      </a:r>
                      <a:endParaRPr lang="en-IN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474" marR="69474" marT="34737" marB="3473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Narratives from the field</a:t>
                      </a:r>
                      <a:endParaRPr lang="en-IN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474" marR="69474" marT="34737" marB="3473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83684"/>
                  </a:ext>
                </a:extLst>
              </a:tr>
              <a:tr h="14342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Shoreline Participants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474" marR="69474" marT="34737" marB="3473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dirty="0">
                          <a:solidFill>
                            <a:schemeClr val="tx1"/>
                          </a:solidFill>
                          <a:effectLst/>
                        </a:rPr>
                        <a:t> Residents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dirty="0">
                          <a:solidFill>
                            <a:schemeClr val="tx1"/>
                          </a:solidFill>
                          <a:effectLst/>
                        </a:rPr>
                        <a:t>Business Owners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dirty="0">
                          <a:solidFill>
                            <a:schemeClr val="tx1"/>
                          </a:solidFill>
                          <a:effectLst/>
                        </a:rPr>
                        <a:t>Local Club members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dirty="0">
                          <a:solidFill>
                            <a:schemeClr val="tx1"/>
                          </a:solidFill>
                          <a:effectLst/>
                        </a:rPr>
                        <a:t>Temple authorities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474" marR="69474" marT="34737" marB="3473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“The river overflows during the monsoon, flooding entire localities. This increases chances of diseases, especially among us slum dwellers”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“This was and will be a ‘holy river’, nothing can change it!”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“I heard stories from my father about the river’s heritage…I remember boats passing on the river even 10-15 years ago. Now everything is gone…it’s just a sewer now.”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474" marR="69474" marT="34737" marB="3473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021108"/>
                  </a:ext>
                </a:extLst>
              </a:tr>
              <a:tr h="1220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 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Government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474" marR="69474" marT="34737" marB="3473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 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KMC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KMDA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IWD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CPCB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474" marR="69474" marT="34737" marB="3473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“Locals need to understand the importance of river, what do their children learn when they see parents throwing garbage into the waterbody?…implementing fines cannot be a long term solution”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“This Nullah was excavated centuries ago! Since then population as well as sewage load has increased. We need better tools or new plans for treating the sewage”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474" marR="69474" marT="34737" marB="3473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913327"/>
                  </a:ext>
                </a:extLst>
              </a:tr>
              <a:tr h="10290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Activists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IN" sz="1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474" marR="69474" marT="34737" marB="3473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289560" algn="l"/>
                          <a:tab pos="484505" algn="ctr"/>
                        </a:tabLst>
                      </a:pPr>
                      <a:r>
                        <a:rPr lang="en-IN" sz="1000" dirty="0">
                          <a:solidFill>
                            <a:schemeClr val="tx1"/>
                          </a:solidFill>
                          <a:effectLst/>
                        </a:rPr>
                        <a:t>	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289560" algn="l"/>
                          <a:tab pos="484505" algn="ctr"/>
                        </a:tabLst>
                      </a:pPr>
                      <a:r>
                        <a:rPr lang="en-IN" sz="1000" dirty="0">
                          <a:solidFill>
                            <a:schemeClr val="tx1"/>
                          </a:solidFill>
                          <a:effectLst/>
                        </a:rPr>
                        <a:t>	NGOs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dirty="0">
                          <a:solidFill>
                            <a:schemeClr val="tx1"/>
                          </a:solidFill>
                          <a:effectLst/>
                        </a:rPr>
                        <a:t>Journalists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dirty="0">
                          <a:solidFill>
                            <a:schemeClr val="tx1"/>
                          </a:solidFill>
                          <a:effectLst/>
                        </a:rPr>
                        <a:t>Academics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474" marR="69474" marT="34737" marB="3473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“The river can be revived…there are many examples from the western countries of river rejuvenation’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“Regular initiatives on the river’s cleanup, encroachment drives and pollution abatement is necessary”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“Transparency on river policies is necessary to ensure local-state cooperation’  </a:t>
                      </a:r>
                      <a:endParaRPr lang="en-IN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474" marR="69474" marT="34737" marB="34737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790474"/>
                  </a:ext>
                </a:extLst>
              </a:tr>
            </a:tbl>
          </a:graphicData>
        </a:graphic>
      </p:graphicFrame>
      <p:pic>
        <p:nvPicPr>
          <p:cNvPr id="9" name="Picture 2" descr="The Geological Society">
            <a:extLst>
              <a:ext uri="{FF2B5EF4-FFF2-40B4-BE49-F238E27FC236}">
                <a16:creationId xmlns:a16="http://schemas.microsoft.com/office/drawing/2014/main" id="{68770322-4E98-3A9B-50E6-D9131CAD9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96" y="2899406"/>
            <a:ext cx="1941422" cy="2689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BF2008-2A92-1A3E-21E1-B5E41E6AC297}"/>
              </a:ext>
            </a:extLst>
          </p:cNvPr>
          <p:cNvSpPr txBox="1"/>
          <p:nvPr/>
        </p:nvSpPr>
        <p:spPr>
          <a:xfrm>
            <a:off x="2454337" y="5816776"/>
            <a:ext cx="19414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Tidal Creek of Ganga Delta System</a:t>
            </a:r>
            <a:endParaRPr lang="en-IN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41B4A6-8B5A-86FE-AD29-AA9FEDBAB3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21282" b="8256"/>
          <a:stretch/>
        </p:blipFill>
        <p:spPr>
          <a:xfrm>
            <a:off x="321854" y="2899406"/>
            <a:ext cx="1763211" cy="26897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9D4AE4-61F6-92A7-CD5B-494F3A29EBB3}"/>
              </a:ext>
            </a:extLst>
          </p:cNvPr>
          <p:cNvSpPr txBox="1"/>
          <p:nvPr/>
        </p:nvSpPr>
        <p:spPr>
          <a:xfrm>
            <a:off x="347146" y="5816776"/>
            <a:ext cx="2077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Rennell’s</a:t>
            </a:r>
            <a:r>
              <a:rPr lang="en-US" sz="1200" dirty="0"/>
              <a:t> Map of Adi Ganga (1767)</a:t>
            </a:r>
            <a:endParaRPr lang="en-IN" sz="1200" dirty="0"/>
          </a:p>
        </p:txBody>
      </p:sp>
      <p:pic>
        <p:nvPicPr>
          <p:cNvPr id="17" name="Picture 16" descr="ann acc.jpg">
            <a:extLst>
              <a:ext uri="{FF2B5EF4-FFF2-40B4-BE49-F238E27FC236}">
                <a16:creationId xmlns:a16="http://schemas.microsoft.com/office/drawing/2014/main" id="{2EAAABB4-4D16-E6E5-B0D8-6248E74230EA}"/>
              </a:ext>
            </a:extLst>
          </p:cNvPr>
          <p:cNvPicPr/>
          <p:nvPr/>
        </p:nvPicPr>
        <p:blipFill>
          <a:blip r:embed="rId5"/>
          <a:srcRect r="36815"/>
          <a:stretch>
            <a:fillRect/>
          </a:stretch>
        </p:blipFill>
        <p:spPr>
          <a:xfrm>
            <a:off x="6949602" y="342081"/>
            <a:ext cx="4578003" cy="2031249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E1542B-D6C0-14B6-0BF5-341FFBF4A23F}"/>
              </a:ext>
            </a:extLst>
          </p:cNvPr>
          <p:cNvSpPr txBox="1"/>
          <p:nvPr/>
        </p:nvSpPr>
        <p:spPr>
          <a:xfrm>
            <a:off x="7640860" y="2363441"/>
            <a:ext cx="4013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Annual revenue reports on Tolly Nullah, 1818-1825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99195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370892D-294C-E30B-578D-4ED3FFA9B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4" y="207277"/>
            <a:ext cx="4719411" cy="6443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AC21A3-57FA-3E59-FFEB-F35830B5BD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r="29284" b="2"/>
          <a:stretch/>
        </p:blipFill>
        <p:spPr>
          <a:xfrm rot="5400000">
            <a:off x="4810703" y="965624"/>
            <a:ext cx="3317702" cy="2423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79E1F8-F6F9-7B9B-3E07-10897D212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991" y="444847"/>
            <a:ext cx="3760378" cy="17327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BFBF9B-FA4A-240C-B25B-6EEDA810E3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711" y="2519335"/>
            <a:ext cx="3760377" cy="1732723"/>
          </a:xfrm>
          <a:prstGeom prst="rect">
            <a:avLst/>
          </a:prstGeom>
        </p:spPr>
      </p:pic>
      <p:pic>
        <p:nvPicPr>
          <p:cNvPr id="27" name="Picture 26" descr="A body of water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B790CF41-F597-18F6-525A-89592E083C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991" y="4535635"/>
            <a:ext cx="3876365" cy="17831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F70A692-7742-11E5-8BBC-107F33EC6234}"/>
              </a:ext>
            </a:extLst>
          </p:cNvPr>
          <p:cNvSpPr txBox="1"/>
          <p:nvPr/>
        </p:nvSpPr>
        <p:spPr>
          <a:xfrm>
            <a:off x="0" y="620270"/>
            <a:ext cx="2187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 only a line on the map</a:t>
            </a:r>
            <a:endParaRPr lang="en-IN" sz="1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DB2900-C5CF-4738-67CE-DCC60456915D}"/>
              </a:ext>
            </a:extLst>
          </p:cNvPr>
          <p:cNvSpPr txBox="1"/>
          <p:nvPr/>
        </p:nvSpPr>
        <p:spPr>
          <a:xfrm>
            <a:off x="23552" y="387023"/>
            <a:ext cx="2359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Adi Ganga, 2021</a:t>
            </a:r>
            <a:endParaRPr lang="en-IN" sz="1600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623FA1-1C2E-E909-D6FA-9DA46A7DDC8B}"/>
              </a:ext>
            </a:extLst>
          </p:cNvPr>
          <p:cNvSpPr txBox="1"/>
          <p:nvPr/>
        </p:nvSpPr>
        <p:spPr>
          <a:xfrm>
            <a:off x="5414481" y="4252058"/>
            <a:ext cx="2126750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structures, the stories, the downfall and resurgence…</a:t>
            </a:r>
          </a:p>
          <a:p>
            <a:endParaRPr lang="en-US" dirty="0"/>
          </a:p>
          <a:p>
            <a:r>
              <a:rPr lang="en-US" dirty="0"/>
              <a:t>where are they on a map?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7CA6A6-31C4-70A4-76B3-F96C5D219569}"/>
              </a:ext>
            </a:extLst>
          </p:cNvPr>
          <p:cNvSpPr txBox="1"/>
          <p:nvPr/>
        </p:nvSpPr>
        <p:spPr>
          <a:xfrm>
            <a:off x="5584004" y="3813407"/>
            <a:ext cx="17877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Old temples on the ghats</a:t>
            </a:r>
            <a:endParaRPr lang="en-IN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3C60D5-7644-62F8-A087-0D03C8C31C19}"/>
              </a:ext>
            </a:extLst>
          </p:cNvPr>
          <p:cNvSpPr txBox="1"/>
          <p:nvPr/>
        </p:nvSpPr>
        <p:spPr>
          <a:xfrm>
            <a:off x="9144000" y="2177570"/>
            <a:ext cx="1417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Survival on the banks</a:t>
            </a:r>
            <a:endParaRPr lang="en-IN" sz="9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3CDED-6F80-2628-E330-E425D561807A}"/>
              </a:ext>
            </a:extLst>
          </p:cNvPr>
          <p:cNvSpPr txBox="1"/>
          <p:nvPr/>
        </p:nvSpPr>
        <p:spPr>
          <a:xfrm>
            <a:off x="8866597" y="4207436"/>
            <a:ext cx="2404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Disappearing into a paleochannel</a:t>
            </a:r>
            <a:endParaRPr lang="en-IN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C9D701-55AF-FD37-F0C3-3EC7ABB6B8D9}"/>
              </a:ext>
            </a:extLst>
          </p:cNvPr>
          <p:cNvSpPr txBox="1"/>
          <p:nvPr/>
        </p:nvSpPr>
        <p:spPr>
          <a:xfrm>
            <a:off x="8969340" y="6318763"/>
            <a:ext cx="20034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Remerging in a vibrant form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48421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A876A-87A2-63F1-11D1-C8DD5D1BF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12" t="26218" r="13540" b="17453"/>
          <a:stretch/>
        </p:blipFill>
        <p:spPr>
          <a:xfrm>
            <a:off x="902419" y="275303"/>
            <a:ext cx="7196482" cy="4112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33425D13-028C-5026-11E9-9FBBF438211F}"/>
              </a:ext>
            </a:extLst>
          </p:cNvPr>
          <p:cNvSpPr/>
          <p:nvPr/>
        </p:nvSpPr>
        <p:spPr>
          <a:xfrm>
            <a:off x="397561" y="4636477"/>
            <a:ext cx="1119691" cy="1020119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</a:rPr>
              <a:t>Archival Research</a:t>
            </a:r>
            <a:endParaRPr lang="en-IN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BBF9856B-BD5C-2A53-44F7-B32E6C553752}"/>
              </a:ext>
            </a:extLst>
          </p:cNvPr>
          <p:cNvSpPr/>
          <p:nvPr/>
        </p:nvSpPr>
        <p:spPr>
          <a:xfrm>
            <a:off x="1899313" y="4660410"/>
            <a:ext cx="1101623" cy="1007163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</a:rPr>
              <a:t>Qualitative Research</a:t>
            </a:r>
            <a:endParaRPr lang="en-IN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90F72522-9A8A-6669-E7E5-8224F8A73E52}"/>
              </a:ext>
            </a:extLst>
          </p:cNvPr>
          <p:cNvSpPr/>
          <p:nvPr/>
        </p:nvSpPr>
        <p:spPr>
          <a:xfrm>
            <a:off x="1586279" y="5053184"/>
            <a:ext cx="259927" cy="349322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017D621-D2E4-A5A3-5A33-E48D595DF9D2}"/>
              </a:ext>
            </a:extLst>
          </p:cNvPr>
          <p:cNvSpPr/>
          <p:nvPr/>
        </p:nvSpPr>
        <p:spPr>
          <a:xfrm>
            <a:off x="3382997" y="5227845"/>
            <a:ext cx="1807324" cy="68862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1"/>
                </a:solidFill>
              </a:rPr>
              <a:t>Ethno-</a:t>
            </a:r>
            <a:r>
              <a:rPr lang="en-US" sz="1600" b="1" i="1" dirty="0" err="1">
                <a:solidFill>
                  <a:schemeClr val="tx1"/>
                </a:solidFill>
              </a:rPr>
              <a:t>graphy</a:t>
            </a:r>
            <a:endParaRPr lang="en-IN" sz="1600" b="1" i="1" dirty="0">
              <a:solidFill>
                <a:schemeClr val="tx1"/>
              </a:solidFill>
            </a:endParaRPr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6BB33928-3AFE-C7F3-2BCE-D218132A2A31}"/>
              </a:ext>
            </a:extLst>
          </p:cNvPr>
          <p:cNvSpPr/>
          <p:nvPr/>
        </p:nvSpPr>
        <p:spPr>
          <a:xfrm>
            <a:off x="3123070" y="5476745"/>
            <a:ext cx="176020" cy="190828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69C046-2DAC-315B-AE93-C07A4B502B40}"/>
              </a:ext>
            </a:extLst>
          </p:cNvPr>
          <p:cNvSpPr/>
          <p:nvPr/>
        </p:nvSpPr>
        <p:spPr>
          <a:xfrm>
            <a:off x="5516087" y="4909309"/>
            <a:ext cx="2578814" cy="1428646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600" b="1" i="1" dirty="0">
                <a:ln/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US" sz="1600" b="1" i="1" dirty="0">
                <a:ln/>
                <a:solidFill>
                  <a:schemeClr val="tx1"/>
                </a:solidFill>
                <a:latin typeface="Bodoni MT" panose="02070603080606020203" pitchFamily="18" charset="0"/>
              </a:rPr>
              <a:t>Classical ethnography</a:t>
            </a:r>
          </a:p>
          <a:p>
            <a:pPr algn="ctr"/>
            <a:r>
              <a:rPr lang="en-US" sz="1600" b="1" i="1" dirty="0">
                <a:ln/>
                <a:solidFill>
                  <a:schemeClr val="tx1"/>
                </a:solidFill>
                <a:latin typeface="Bodoni MT" panose="02070603080606020203" pitchFamily="18" charset="0"/>
              </a:rPr>
              <a:t> + </a:t>
            </a:r>
          </a:p>
          <a:p>
            <a:pPr algn="ctr"/>
            <a:r>
              <a:rPr lang="en-US" sz="1600" b="1" i="1" dirty="0">
                <a:ln/>
                <a:solidFill>
                  <a:schemeClr val="tx1"/>
                </a:solidFill>
                <a:latin typeface="Bodoni MT" panose="02070603080606020203" pitchFamily="18" charset="0"/>
              </a:rPr>
              <a:t>critically engaging and innovative methods</a:t>
            </a:r>
            <a:endParaRPr lang="en-IN" sz="1600" b="1" i="1" dirty="0">
              <a:ln/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D0657B-AC00-7C8E-3849-DF0B0209E8F7}"/>
              </a:ext>
            </a:extLst>
          </p:cNvPr>
          <p:cNvSpPr/>
          <p:nvPr/>
        </p:nvSpPr>
        <p:spPr>
          <a:xfrm>
            <a:off x="5190321" y="5476745"/>
            <a:ext cx="343834" cy="190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019A8E-4CF6-6FCE-2036-7AACB7025C89}"/>
              </a:ext>
            </a:extLst>
          </p:cNvPr>
          <p:cNvCxnSpPr>
            <a:cxnSpLocks/>
          </p:cNvCxnSpPr>
          <p:nvPr/>
        </p:nvCxnSpPr>
        <p:spPr>
          <a:xfrm flipV="1">
            <a:off x="8552101" y="2466411"/>
            <a:ext cx="0" cy="21700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F64BD3-EBDA-C6D0-D4F4-E37D100611BB}"/>
              </a:ext>
            </a:extLst>
          </p:cNvPr>
          <p:cNvSpPr txBox="1"/>
          <p:nvPr/>
        </p:nvSpPr>
        <p:spPr>
          <a:xfrm>
            <a:off x="8839928" y="247778"/>
            <a:ext cx="275626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Classical Ethnography</a:t>
            </a:r>
          </a:p>
          <a:p>
            <a:pPr algn="ctr"/>
            <a:r>
              <a:rPr lang="en-US" sz="1600" i="1" dirty="0"/>
              <a:t>‘</a:t>
            </a:r>
            <a:r>
              <a:rPr lang="en-US" sz="1600" i="1" dirty="0" err="1"/>
              <a:t>Ethno</a:t>
            </a:r>
            <a:r>
              <a:rPr lang="en-US" sz="1600" i="1" dirty="0"/>
              <a:t>’</a:t>
            </a:r>
            <a:endParaRPr lang="en-IN" sz="1600" i="1" dirty="0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DB8005DB-BA80-969E-F051-A4757D4DD984}"/>
              </a:ext>
            </a:extLst>
          </p:cNvPr>
          <p:cNvSpPr/>
          <p:nvPr/>
        </p:nvSpPr>
        <p:spPr>
          <a:xfrm>
            <a:off x="9464543" y="1200050"/>
            <a:ext cx="1557581" cy="369332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Narratives</a:t>
            </a:r>
            <a:endParaRPr lang="en-IN" sz="1600" dirty="0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2EFFD635-D1F8-0248-0E72-BD75B949B50C}"/>
              </a:ext>
            </a:extLst>
          </p:cNvPr>
          <p:cNvSpPr/>
          <p:nvPr/>
        </p:nvSpPr>
        <p:spPr>
          <a:xfrm>
            <a:off x="9484320" y="1658365"/>
            <a:ext cx="1557581" cy="475178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Focus Group Discussions</a:t>
            </a:r>
            <a:endParaRPr lang="en-IN" sz="1400" dirty="0"/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988B6061-9D12-931A-DCD8-9130F630BB77}"/>
              </a:ext>
            </a:extLst>
          </p:cNvPr>
          <p:cNvSpPr/>
          <p:nvPr/>
        </p:nvSpPr>
        <p:spPr>
          <a:xfrm>
            <a:off x="9484320" y="2189312"/>
            <a:ext cx="1467480" cy="446379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Case studies</a:t>
            </a:r>
            <a:endParaRPr lang="en-IN" sz="1400" dirty="0"/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067225A4-E7A4-C0D9-816A-039249D775DC}"/>
              </a:ext>
            </a:extLst>
          </p:cNvPr>
          <p:cNvSpPr/>
          <p:nvPr/>
        </p:nvSpPr>
        <p:spPr>
          <a:xfrm>
            <a:off x="9439272" y="2691437"/>
            <a:ext cx="1591663" cy="446208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Key Informant Interviews</a:t>
            </a:r>
            <a:endParaRPr lang="en-IN" sz="1400" dirty="0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895651B-EEDC-9ABD-2369-6EA15E1F4F0A}"/>
              </a:ext>
            </a:extLst>
          </p:cNvPr>
          <p:cNvSpPr/>
          <p:nvPr/>
        </p:nvSpPr>
        <p:spPr>
          <a:xfrm>
            <a:off x="10152910" y="1167758"/>
            <a:ext cx="82193" cy="10713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2BE9C4F-748C-0AF3-26F8-5D4A5DEE3A48}"/>
              </a:ext>
            </a:extLst>
          </p:cNvPr>
          <p:cNvSpPr/>
          <p:nvPr/>
        </p:nvSpPr>
        <p:spPr>
          <a:xfrm>
            <a:off x="408175" y="5771923"/>
            <a:ext cx="1119691" cy="7729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Archival datasets &amp; Secondary Literature</a:t>
            </a:r>
            <a:endParaRPr lang="en-IN" sz="9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546ADD7-3EAC-5B57-F263-81F9265BA560}"/>
              </a:ext>
            </a:extLst>
          </p:cNvPr>
          <p:cNvSpPr/>
          <p:nvPr/>
        </p:nvSpPr>
        <p:spPr>
          <a:xfrm>
            <a:off x="1911246" y="5757493"/>
            <a:ext cx="1053975" cy="78738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Ethnography and transect walks</a:t>
            </a:r>
            <a:endParaRPr lang="en-IN" sz="9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2C963FB-BF62-072A-B7BA-02DEBFF4A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18" t="67302" r="16319" b="15834"/>
          <a:stretch/>
        </p:blipFill>
        <p:spPr>
          <a:xfrm>
            <a:off x="9404518" y="4171222"/>
            <a:ext cx="1752471" cy="2320813"/>
          </a:xfrm>
          <a:prstGeom prst="rect">
            <a:avLst/>
          </a:prstGeom>
        </p:spPr>
      </p:pic>
      <p:pic>
        <p:nvPicPr>
          <p:cNvPr id="31" name="Graphic 30" descr="Arrow Slight curve">
            <a:extLst>
              <a:ext uri="{FF2B5EF4-FFF2-40B4-BE49-F238E27FC236}">
                <a16:creationId xmlns:a16="http://schemas.microsoft.com/office/drawing/2014/main" id="{F1DF1CBA-8DD5-E5AA-282E-0C9F5EB61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2542" y="5199396"/>
            <a:ext cx="914400" cy="914400"/>
          </a:xfrm>
          <a:prstGeom prst="rect">
            <a:avLst/>
          </a:prstGeom>
        </p:spPr>
      </p:pic>
      <p:sp>
        <p:nvSpPr>
          <p:cNvPr id="32" name="Plus Sign 31">
            <a:extLst>
              <a:ext uri="{FF2B5EF4-FFF2-40B4-BE49-F238E27FC236}">
                <a16:creationId xmlns:a16="http://schemas.microsoft.com/office/drawing/2014/main" id="{53C9FC8A-5DD6-7DD3-905F-942113FC218B}"/>
              </a:ext>
            </a:extLst>
          </p:cNvPr>
          <p:cNvSpPr/>
          <p:nvPr/>
        </p:nvSpPr>
        <p:spPr>
          <a:xfrm>
            <a:off x="9953411" y="3193391"/>
            <a:ext cx="563387" cy="529119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B8503B-731E-44F4-574D-33AF742E1BF1}"/>
              </a:ext>
            </a:extLst>
          </p:cNvPr>
          <p:cNvSpPr txBox="1"/>
          <p:nvPr/>
        </p:nvSpPr>
        <p:spPr>
          <a:xfrm>
            <a:off x="9347078" y="3778256"/>
            <a:ext cx="1867350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‘</a:t>
            </a:r>
            <a:r>
              <a:rPr lang="en-US" sz="1600" dirty="0" err="1"/>
              <a:t>Graphy</a:t>
            </a:r>
            <a:r>
              <a:rPr lang="en-US" sz="1600" dirty="0"/>
              <a:t>’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2762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B1A82E5-9A49-92D6-8BF0-96E2F121C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4" y="751205"/>
            <a:ext cx="7183010" cy="535559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96DB96-3880-EAF0-7EE5-02434DA93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49" y="977237"/>
            <a:ext cx="3992216" cy="47811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3E3839-B22C-6A9A-09D3-0C0375504D23}"/>
              </a:ext>
            </a:extLst>
          </p:cNvPr>
          <p:cNvSpPr txBox="1"/>
          <p:nvPr/>
        </p:nvSpPr>
        <p:spPr>
          <a:xfrm>
            <a:off x="4455559" y="273993"/>
            <a:ext cx="36096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Projecting the river route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4A79C-FAA1-3BCF-2326-E3C23C9291ED}"/>
              </a:ext>
            </a:extLst>
          </p:cNvPr>
          <p:cNvSpPr txBox="1"/>
          <p:nvPr/>
        </p:nvSpPr>
        <p:spPr>
          <a:xfrm>
            <a:off x="2082598" y="6254582"/>
            <a:ext cx="87669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dirty="0"/>
              <a:t>Integrating cartography, history, transect walks and in-depth ethnography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8586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140</TotalTime>
  <Words>600</Words>
  <Application>Microsoft Office PowerPoint</Application>
  <PresentationFormat>Widescreen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Agency FB</vt:lpstr>
      <vt:lpstr>Arial</vt:lpstr>
      <vt:lpstr>Bahnschrift Light SemiCondensed</vt:lpstr>
      <vt:lpstr>Bell MT</vt:lpstr>
      <vt:lpstr>Bodoni MT</vt:lpstr>
      <vt:lpstr>Calibri</vt:lpstr>
      <vt:lpstr>Cascadia Code SemiBold</vt:lpstr>
      <vt:lpstr>Century Gothic</vt:lpstr>
      <vt:lpstr>Colonna MT</vt:lpstr>
      <vt:lpstr>Garamond</vt:lpstr>
      <vt:lpstr>Savon</vt:lpstr>
      <vt:lpstr>Ethno-Graphy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Ethno-Graphy</dc:title>
  <dc:creator>Shreyashi Bhattacharya</dc:creator>
  <cp:lastModifiedBy>Shreyashi Bhattacharya</cp:lastModifiedBy>
  <cp:revision>19</cp:revision>
  <dcterms:created xsi:type="dcterms:W3CDTF">2023-04-09T15:24:32Z</dcterms:created>
  <dcterms:modified xsi:type="dcterms:W3CDTF">2023-04-10T03:25:45Z</dcterms:modified>
</cp:coreProperties>
</file>